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8"/>
  </p:handout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911" autoAdjust="0"/>
  </p:normalViewPr>
  <p:slideViewPr>
    <p:cSldViewPr snapToGrid="0">
      <p:cViewPr varScale="1">
        <p:scale>
          <a:sx n="66" d="100"/>
          <a:sy n="66" d="100"/>
        </p:scale>
        <p:origin x="668" y="44"/>
      </p:cViewPr>
      <p:guideLst>
        <p:guide orient="horz" pos="2160"/>
        <p:guide pos="3840"/>
        <p:guide pos="7296"/>
        <p:guide orient="horz" pos="4128"/>
      </p:guideLst>
    </p:cSldViewPr>
  </p:slideViewPr>
  <p:notesTextViewPr>
    <p:cViewPr>
      <p:scale>
        <a:sx n="3" d="2"/>
        <a:sy n="3" d="2"/>
      </p:scale>
      <p:origin x="0" y="0"/>
    </p:cViewPr>
  </p:notesTextViewPr>
  <p:notesViewPr>
    <p:cSldViewPr snapToGrid="0">
      <p:cViewPr varScale="1">
        <p:scale>
          <a:sx n="76" d="100"/>
          <a:sy n="76" d="100"/>
        </p:scale>
        <p:origin x="2538"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endParaRPr lang="en-US" dirty="0"/>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 objectives</a:t>
            </a:r>
            <a:endParaRPr lang="en-US" b="1" dirty="0"/>
          </a:p>
          <a:p>
            <a:pPr marL="0" indent="0">
              <a:buFont typeface="Arial" panose="020B0604020202020204" pitchFamily="34" charset="0"/>
              <a:buNone/>
            </a:pPr>
            <a:r>
              <a:rPr lang="en-US" dirty="0"/>
              <a:t>At the end of this lesson, you will be able to:</a:t>
            </a:r>
            <a:endParaRPr lang="en-US" dirty="0"/>
          </a:p>
          <a:p>
            <a:pPr marL="171450" indent="-171450">
              <a:buFont typeface="Arial" panose="020B0604020202020204" pitchFamily="34" charset="0"/>
              <a:buChar char="•"/>
            </a:pPr>
            <a:r>
              <a:rPr lang="en-US" dirty="0"/>
              <a:t>Save files to the team Web server.</a:t>
            </a:r>
            <a:endParaRPr lang="en-US" dirty="0"/>
          </a:p>
          <a:p>
            <a:pPr marL="171450" indent="-171450">
              <a:buFont typeface="Arial" panose="020B0604020202020204" pitchFamily="34" charset="0"/>
              <a:buChar char="•"/>
            </a:pPr>
            <a:r>
              <a:rPr lang="en-US" dirty="0"/>
              <a:t>Move files to different locations on the team Web server.</a:t>
            </a:r>
            <a:endParaRPr lang="en-US" dirty="0"/>
          </a:p>
          <a:p>
            <a:pPr marL="171450" indent="-171450">
              <a:buFont typeface="Arial" panose="020B0604020202020204" pitchFamily="34" charset="0"/>
              <a:buChar char="•"/>
            </a:pPr>
            <a:r>
              <a:rPr lang="en-US" dirty="0"/>
              <a:t>Share files on the team Web server.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00B302-F4DC-4547-9C74-CF794137D166}"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E708F12-96AD-4ED4-8132-A78F5E42C1F5}" type="datetime1">
              <a:rPr lang="en-US" smtClean="0"/>
            </a:fld>
            <a:endParaRPr lang="en-US" dirty="0"/>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r>
              <a:rPr lang="en-US"/>
              <a:t>Add a footer</a:t>
            </a:r>
            <a:endParaRPr lang="en-US" dirty="0"/>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B7FA170-8299-44AD-AEEF-FC686C3D7804}" type="datetime1">
              <a:rPr lang="en-US" smtClean="0"/>
            </a:fld>
            <a:endParaRPr lang="en-US" dirty="0"/>
          </a:p>
        </p:txBody>
      </p:sp>
      <p:sp>
        <p:nvSpPr>
          <p:cNvPr id="5" name="Footer Placeholder 4"/>
          <p:cNvSpPr>
            <a:spLocks noGrp="1"/>
          </p:cNvSpPr>
          <p:nvPr>
            <p:ph type="ftr" sz="quarter" idx="11"/>
          </p:nvPr>
        </p:nvSpPr>
        <p:spPr/>
        <p:txBody>
          <a:bodyPr/>
          <a:p>
            <a:r>
              <a:rPr lang="en-US"/>
              <a:t>Add a footer</a:t>
            </a:r>
            <a:endParaRPr lang="en-US" dirty="0"/>
          </a:p>
        </p:txBody>
      </p:sp>
      <p:sp>
        <p:nvSpPr>
          <p:cNvPr id="6" name="Slide Number Placeholder 5"/>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2231763A-68EC-4ECD-9620-D9FE9CDDD622}" type="datetime1">
              <a:rPr lang="en-US" smtClean="0"/>
            </a:fld>
            <a:endParaRPr lang="en-US" dirty="0"/>
          </a:p>
        </p:txBody>
      </p:sp>
      <p:sp>
        <p:nvSpPr>
          <p:cNvPr id="5" name="Footer Placeholder 4"/>
          <p:cNvSpPr>
            <a:spLocks noGrp="1"/>
          </p:cNvSpPr>
          <p:nvPr>
            <p:ph type="ftr" sz="quarter" idx="11"/>
          </p:nvPr>
        </p:nvSpPr>
        <p:spPr/>
        <p:txBody>
          <a:bodyPr/>
          <a:p>
            <a:r>
              <a:rPr lang="en-US"/>
              <a:t>Add a footer</a:t>
            </a:r>
            <a:endParaRPr lang="en-US" dirty="0"/>
          </a:p>
        </p:txBody>
      </p:sp>
      <p:sp>
        <p:nvSpPr>
          <p:cNvPr id="6" name="Slide Number Placeholder 5"/>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B98BEDD-6160-49BB-B372-861DE7DE9BA5}" type="datetime1">
              <a:rPr lang="en-US" smtClean="0"/>
            </a:fld>
            <a:endParaRPr lang="en-US" dirty="0"/>
          </a:p>
        </p:txBody>
      </p:sp>
      <p:sp>
        <p:nvSpPr>
          <p:cNvPr id="5" name="Footer Placeholder 4"/>
          <p:cNvSpPr>
            <a:spLocks noGrp="1"/>
          </p:cNvSpPr>
          <p:nvPr>
            <p:ph type="ftr" sz="quarter" idx="11"/>
          </p:nvPr>
        </p:nvSpPr>
        <p:spPr/>
        <p:txBody>
          <a:bodyPr/>
          <a:p>
            <a:r>
              <a:rPr lang="en-US"/>
              <a:t>Add a footer</a:t>
            </a:r>
            <a:endParaRPr lang="en-US" dirty="0"/>
          </a:p>
        </p:txBody>
      </p:sp>
      <p:sp>
        <p:nvSpPr>
          <p:cNvPr id="6" name="Slide Number Placeholder 5"/>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0AAE819F-B7FD-4B29-8F66-9E318144BC2A}" type="datetime1">
              <a:rPr lang="en-US" smtClean="0"/>
            </a:fld>
            <a:endParaRPr lang="en-US" dirty="0"/>
          </a:p>
        </p:txBody>
      </p:sp>
      <p:sp>
        <p:nvSpPr>
          <p:cNvPr id="5" name="Footer Placeholder 4"/>
          <p:cNvSpPr>
            <a:spLocks noGrp="1"/>
          </p:cNvSpPr>
          <p:nvPr>
            <p:ph type="ftr" sz="quarter" idx="11"/>
          </p:nvPr>
        </p:nvSpPr>
        <p:spPr/>
        <p:txBody>
          <a:bodyPr/>
          <a:p>
            <a:r>
              <a:rPr lang="en-US"/>
              <a:t>Add a footer</a:t>
            </a:r>
            <a:endParaRPr lang="en-US" dirty="0"/>
          </a:p>
        </p:txBody>
      </p:sp>
      <p:sp>
        <p:nvSpPr>
          <p:cNvPr id="6" name="Slide Number Placeholder 5"/>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D4CA159C-B6E0-4F10-9F4A-2FA57003B139}" type="datetime1">
              <a:rPr lang="en-US" smtClean="0"/>
            </a:fld>
            <a:endParaRPr lang="en-US" dirty="0"/>
          </a:p>
        </p:txBody>
      </p:sp>
      <p:sp>
        <p:nvSpPr>
          <p:cNvPr id="6" name="Footer Placeholder 5"/>
          <p:cNvSpPr>
            <a:spLocks noGrp="1"/>
          </p:cNvSpPr>
          <p:nvPr>
            <p:ph type="ftr" sz="quarter" idx="11"/>
          </p:nvPr>
        </p:nvSpPr>
        <p:spPr/>
        <p:txBody>
          <a:bodyPr/>
          <a:p>
            <a:r>
              <a:rPr lang="en-US"/>
              <a:t>Add a footer</a:t>
            </a:r>
            <a:endParaRPr lang="en-US" dirty="0"/>
          </a:p>
        </p:txBody>
      </p:sp>
      <p:sp>
        <p:nvSpPr>
          <p:cNvPr id="7" name="Slide Number Placeholder 6"/>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8170CBBB-D1D1-4386-A5E9-07F3477B78F3}" type="datetime1">
              <a:rPr lang="en-US" smtClean="0"/>
            </a:fld>
            <a:endParaRPr lang="en-US" dirty="0"/>
          </a:p>
        </p:txBody>
      </p:sp>
      <p:sp>
        <p:nvSpPr>
          <p:cNvPr id="8" name="Footer Placeholder 7"/>
          <p:cNvSpPr>
            <a:spLocks noGrp="1"/>
          </p:cNvSpPr>
          <p:nvPr>
            <p:ph type="ftr" sz="quarter" idx="11"/>
          </p:nvPr>
        </p:nvSpPr>
        <p:spPr/>
        <p:txBody>
          <a:bodyPr/>
          <a:p>
            <a:r>
              <a:rPr lang="en-US"/>
              <a:t>Add a footer</a:t>
            </a:r>
            <a:endParaRPr lang="en-US" dirty="0"/>
          </a:p>
        </p:txBody>
      </p:sp>
      <p:sp>
        <p:nvSpPr>
          <p:cNvPr id="9" name="Slide Number Placeholder 8"/>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9FA4CAD8-0EA7-4615-B69B-B2F199EF3A93}" type="datetime1">
              <a:rPr lang="en-US" smtClean="0"/>
            </a:fld>
            <a:endParaRPr lang="en-US" dirty="0"/>
          </a:p>
        </p:txBody>
      </p:sp>
      <p:sp>
        <p:nvSpPr>
          <p:cNvPr id="4" name="Footer Placeholder 3"/>
          <p:cNvSpPr>
            <a:spLocks noGrp="1"/>
          </p:cNvSpPr>
          <p:nvPr>
            <p:ph type="ftr" sz="quarter" idx="11"/>
          </p:nvPr>
        </p:nvSpPr>
        <p:spPr/>
        <p:txBody>
          <a:bodyPr/>
          <a:p>
            <a:r>
              <a:rPr lang="en-US"/>
              <a:t>Add a footer</a:t>
            </a:r>
            <a:endParaRPr lang="en-US" dirty="0"/>
          </a:p>
        </p:txBody>
      </p:sp>
      <p:sp>
        <p:nvSpPr>
          <p:cNvPr id="5" name="Slide Number Placeholder 4"/>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B9234BD7-6953-492C-921B-E68B2D7F14C8}" type="datetime1">
              <a:rPr lang="en-US" smtClean="0"/>
            </a:fld>
            <a:endParaRPr lang="en-US" dirty="0"/>
          </a:p>
        </p:txBody>
      </p:sp>
      <p:sp>
        <p:nvSpPr>
          <p:cNvPr id="3" name="Footer Placeholder 2"/>
          <p:cNvSpPr>
            <a:spLocks noGrp="1"/>
          </p:cNvSpPr>
          <p:nvPr>
            <p:ph type="ftr" sz="quarter" idx="11"/>
          </p:nvPr>
        </p:nvSpPr>
        <p:spPr/>
        <p:txBody>
          <a:bodyPr/>
          <a:p>
            <a:r>
              <a:rPr lang="en-US"/>
              <a:t>Add a footer</a:t>
            </a:r>
            <a:endParaRPr lang="en-US" dirty="0"/>
          </a:p>
        </p:txBody>
      </p:sp>
      <p:sp>
        <p:nvSpPr>
          <p:cNvPr id="4" name="Slide Number Placeholder 3"/>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35A17D9B-D4D3-4E23-88DF-2E354FA43196}" type="datetime1">
              <a:rPr lang="en-US" smtClean="0"/>
            </a:fld>
            <a:endParaRPr lang="en-US" dirty="0"/>
          </a:p>
        </p:txBody>
      </p:sp>
      <p:sp>
        <p:nvSpPr>
          <p:cNvPr id="6" name="Footer Placeholder 5"/>
          <p:cNvSpPr>
            <a:spLocks noGrp="1"/>
          </p:cNvSpPr>
          <p:nvPr>
            <p:ph type="ftr" sz="quarter" idx="11"/>
          </p:nvPr>
        </p:nvSpPr>
        <p:spPr/>
        <p:txBody>
          <a:bodyPr/>
          <a:p>
            <a:r>
              <a:rPr lang="en-US"/>
              <a:t>Add a footer</a:t>
            </a:r>
            <a:endParaRPr lang="en-US" dirty="0"/>
          </a:p>
        </p:txBody>
      </p:sp>
      <p:sp>
        <p:nvSpPr>
          <p:cNvPr id="7" name="Slide Number Placeholder 6"/>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41F67C5-D04E-4576-B61C-12ABA14BBD6C}"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401CF334-2D5C-4859-84A6-CA7E6E43FAEB}"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C20F09E4-6EA4-4BF3-9FC8-FF40373B88E6}" type="datetime1">
              <a:rPr lang="en-US" smtClean="0"/>
            </a:fld>
            <a:endParaRPr lang="en-US" dirty="0"/>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r>
              <a:rPr lang="en-US"/>
              <a:t>Add a footer</a:t>
            </a:r>
            <a:endParaRPr lang="en-US" dirty="0"/>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401CF334-2D5C-4859-84A6-CA7E6E43FAEB}"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29324"/>
            <a:ext cx="11277600" cy="1470025"/>
          </a:xfrm>
        </p:spPr>
        <p:txBody>
          <a:bodyPr>
            <a:normAutofit fontScale="90000"/>
          </a:bodyPr>
          <a:lstStyle/>
          <a:p>
            <a:r>
              <a:rPr lang="en-US" sz="5400" b="1"/>
              <a:t>HOTEL MANAGEMENT SYSTEM</a:t>
            </a:r>
            <a:endParaRPr lang="en-US" sz="5400" b="1" dirty="0"/>
          </a:p>
        </p:txBody>
      </p:sp>
      <p:sp>
        <p:nvSpPr>
          <p:cNvPr id="3" name="Subtitle 2"/>
          <p:cNvSpPr>
            <a:spLocks noGrp="1"/>
          </p:cNvSpPr>
          <p:nvPr>
            <p:ph type="subTitle" idx="1"/>
          </p:nvPr>
        </p:nvSpPr>
        <p:spPr>
          <a:xfrm>
            <a:off x="985520" y="4599541"/>
            <a:ext cx="6604000" cy="1752600"/>
          </a:xfrm>
        </p:spPr>
        <p:txBody>
          <a:bodyPr/>
          <a:lstStyle/>
          <a:p>
            <a:r>
              <a:rPr lang="en-US" b="1">
                <a:solidFill>
                  <a:schemeClr val="tx1"/>
                </a:solidFill>
              </a:rPr>
              <a:t>Presented by</a:t>
            </a:r>
            <a:endParaRPr lang="en-US" b="1">
              <a:solidFill>
                <a:schemeClr val="tx1"/>
              </a:solidFill>
            </a:endParaRPr>
          </a:p>
          <a:p>
            <a:r>
              <a:rPr lang="en-US" b="1">
                <a:solidFill>
                  <a:schemeClr val="tx1"/>
                </a:solidFill>
              </a:rPr>
              <a:t>S</a:t>
            </a:r>
            <a:r>
              <a:rPr lang="en-IN" altLang="en-US" b="1">
                <a:solidFill>
                  <a:schemeClr val="tx1"/>
                </a:solidFill>
              </a:rPr>
              <a:t>atyam Gupta</a:t>
            </a:r>
            <a:endParaRPr lang="en-US" b="1">
              <a:solidFill>
                <a:schemeClr val="tx1"/>
              </a:solidFill>
            </a:endParaRPr>
          </a:p>
          <a:p>
            <a:r>
              <a:rPr lang="en-US" b="1">
                <a:solidFill>
                  <a:schemeClr val="tx1"/>
                </a:solidFill>
              </a:rPr>
              <a:t>190032015004</a:t>
            </a:r>
            <a:r>
              <a:rPr lang="en-IN" altLang="en-US" b="1">
                <a:solidFill>
                  <a:schemeClr val="tx1"/>
                </a:solidFill>
              </a:rPr>
              <a:t>5</a:t>
            </a:r>
            <a:endParaRPr lang="en-IN" altLang="en-US" b="1" dirty="0">
              <a:solidFill>
                <a:schemeClr val="tx1"/>
              </a:solidFill>
            </a:endParaRPr>
          </a:p>
        </p:txBody>
      </p:sp>
      <p:pic>
        <p:nvPicPr>
          <p:cNvPr id="4" name="Picture 2" descr="ABES Engineering College Employees, Location, Alumni | Linked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712890" cy="1470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80084" y="115503"/>
            <a:ext cx="7863840" cy="954107"/>
          </a:xfrm>
          <a:prstGeom prst="rect">
            <a:avLst/>
          </a:prstGeom>
          <a:noFill/>
        </p:spPr>
        <p:txBody>
          <a:bodyPr wrap="square" rtlCol="0">
            <a:spAutoFit/>
          </a:bodyPr>
          <a:lstStyle/>
          <a:p>
            <a:pPr algn="ctr"/>
            <a:r>
              <a:rPr lang="en-IN" sz="2800" b="1">
                <a:solidFill>
                  <a:schemeClr val="accent2">
                    <a:lumMod val="20000"/>
                    <a:lumOff val="80000"/>
                  </a:schemeClr>
                </a:solidFill>
                <a:latin typeface="Bahnschrift SemiBold" panose="020B0502040204020203" pitchFamily="34" charset="0"/>
              </a:rPr>
              <a:t>ABES ENGINEERING COLLEGE GHAZIABAD</a:t>
            </a:r>
            <a:r>
              <a:rPr lang="en-IN" sz="2800">
                <a:solidFill>
                  <a:schemeClr val="accent2">
                    <a:lumMod val="20000"/>
                    <a:lumOff val="80000"/>
                  </a:schemeClr>
                </a:solidFill>
                <a:latin typeface="Bahnschrift SemiBold" panose="020B0502040204020203" pitchFamily="34" charset="0"/>
              </a:rPr>
              <a:t> </a:t>
            </a:r>
            <a:endParaRPr lang="en-IN" sz="2800">
              <a:solidFill>
                <a:schemeClr val="accent2">
                  <a:lumMod val="20000"/>
                  <a:lumOff val="80000"/>
                </a:schemeClr>
              </a:solidFill>
              <a:latin typeface="Bahnschrift SemiBold" panose="020B0502040204020203" pitchFamily="34" charset="0"/>
            </a:endParaRPr>
          </a:p>
          <a:p>
            <a:pPr algn="ctr"/>
            <a:r>
              <a:rPr lang="en-IN" sz="2800" b="1">
                <a:solidFill>
                  <a:schemeClr val="accent2">
                    <a:lumMod val="20000"/>
                    <a:lumOff val="80000"/>
                  </a:schemeClr>
                </a:solidFill>
                <a:latin typeface="Bahnschrift SemiBold" panose="020B0502040204020203" pitchFamily="34" charset="0"/>
              </a:rPr>
              <a:t>DEPARTMENT OF COMPUTER SCIENCE</a:t>
            </a:r>
            <a:endParaRPr lang="en-IN" sz="2800">
              <a:solidFill>
                <a:schemeClr val="accent2">
                  <a:lumMod val="20000"/>
                  <a:lumOff val="80000"/>
                </a:schemeClr>
              </a:solidFill>
              <a:latin typeface="Bahnschrift SemiBold"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a:t>ADMIN PAGE</a:t>
            </a:r>
            <a:endParaRPr lang="en-US" sz="4800" b="1" dirty="0"/>
          </a:p>
        </p:txBody>
      </p:sp>
      <p:pic>
        <p:nvPicPr>
          <p:cNvPr id="3" name="Content Placeholder 2" descr="Screenshot (523)"/>
          <p:cNvPicPr>
            <a:picLocks noChangeAspect="1"/>
          </p:cNvPicPr>
          <p:nvPr>
            <p:ph idx="1"/>
          </p:nvPr>
        </p:nvPicPr>
        <p:blipFill>
          <a:blip r:embed="rId1"/>
          <a:stretch>
            <a:fillRect/>
          </a:stretch>
        </p:blipFill>
        <p:spPr>
          <a:xfrm>
            <a:off x="956310" y="1174750"/>
            <a:ext cx="8804910"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b="1"/>
              <a:t>ROOM TYPE &amp; ROOM CATEGORY</a:t>
            </a:r>
            <a:endParaRPr lang="en-US" sz="4800" b="1" dirty="0"/>
          </a:p>
        </p:txBody>
      </p:sp>
      <p:pic>
        <p:nvPicPr>
          <p:cNvPr id="4" name="Content Placeholder 3" descr="Screenshot (518)"/>
          <p:cNvPicPr>
            <a:picLocks noChangeAspect="1"/>
          </p:cNvPicPr>
          <p:nvPr>
            <p:ph idx="1"/>
          </p:nvPr>
        </p:nvPicPr>
        <p:blipFill>
          <a:blip r:embed="rId1"/>
          <a:stretch>
            <a:fillRect/>
          </a:stretch>
        </p:blipFill>
        <p:spPr>
          <a:xfrm>
            <a:off x="1152525" y="1193165"/>
            <a:ext cx="8804910"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a:t>HOTEL </a:t>
            </a:r>
            <a:r>
              <a:rPr lang="en-IN" altLang="en-US" sz="4800" b="1"/>
              <a:t>BOOKING</a:t>
            </a:r>
            <a:endParaRPr lang="en-IN" altLang="en-US" sz="4800" b="1" dirty="0"/>
          </a:p>
        </p:txBody>
      </p:sp>
      <p:pic>
        <p:nvPicPr>
          <p:cNvPr id="3" name="Content Placeholder 2" descr="Screenshot (524)"/>
          <p:cNvPicPr>
            <a:picLocks noChangeAspect="1"/>
          </p:cNvPicPr>
          <p:nvPr>
            <p:ph idx="1"/>
          </p:nvPr>
        </p:nvPicPr>
        <p:blipFill>
          <a:blip r:embed="rId1"/>
          <a:stretch>
            <a:fillRect/>
          </a:stretch>
        </p:blipFill>
        <p:spPr>
          <a:xfrm>
            <a:off x="854075" y="1184275"/>
            <a:ext cx="8804910"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7556" y="115503"/>
            <a:ext cx="5235181" cy="1325562"/>
          </a:xfrm>
        </p:spPr>
        <p:txBody>
          <a:bodyPr>
            <a:normAutofit/>
          </a:bodyPr>
          <a:lstStyle/>
          <a:p>
            <a:r>
              <a:rPr lang="en-US" sz="4800" b="1"/>
              <a:t>CONCLUSION</a:t>
            </a:r>
            <a:endParaRPr lang="en-US" sz="4800" b="1" dirty="0"/>
          </a:p>
        </p:txBody>
      </p:sp>
      <p:sp>
        <p:nvSpPr>
          <p:cNvPr id="3" name="Content Placeholder 2"/>
          <p:cNvSpPr>
            <a:spLocks noGrp="1"/>
          </p:cNvSpPr>
          <p:nvPr>
            <p:ph idx="1"/>
          </p:nvPr>
        </p:nvSpPr>
        <p:spPr/>
        <p:txBody>
          <a:bodyPr>
            <a:normAutofit/>
          </a:bodyPr>
          <a:lstStyle/>
          <a:p>
            <a:pPr marL="109855" indent="0">
              <a:buNone/>
            </a:pPr>
            <a:r>
              <a:rPr lang="en-US" sz="2400">
                <a:solidFill>
                  <a:schemeClr val="tx1"/>
                </a:solidFill>
              </a:rPr>
              <a:t>It has been a matter of immense pleasure, honour and challenge to have this opportunity to take up this project and complete it successfully.While developing this project I have learnt a lot about hotel management, I have also learnt how to make it user friendly (easy to use and handle) by hiding the complicated parts of it from the users.During the development process I studied carefully and understood the criteria for making a software more demanding, I also realised the importance of maintaining a minimal margin for error.</a:t>
            </a:r>
            <a:endParaRPr lang="en-US" sz="24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8797" y="3520439"/>
            <a:ext cx="8341894" cy="1066800"/>
          </a:xfrm>
        </p:spPr>
        <p:txBody>
          <a:bodyPr>
            <a:noAutofit/>
          </a:bodyPr>
          <a:lstStyle/>
          <a:p>
            <a:r>
              <a:rPr lang="en-US" sz="9600" b="1"/>
              <a:t>THANK YOU!!</a:t>
            </a:r>
            <a:endParaRPr lang="en-US" sz="9600" b="1"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775" y="4095"/>
            <a:ext cx="7225364" cy="1066800"/>
          </a:xfrm>
        </p:spPr>
        <p:txBody>
          <a:bodyPr>
            <a:normAutofit/>
          </a:bodyPr>
          <a:lstStyle/>
          <a:p>
            <a:r>
              <a:rPr lang="en-US" sz="4800" b="1"/>
              <a:t>.NET FRAMEWORK</a:t>
            </a:r>
            <a:endParaRPr lang="en-US" sz="4800" b="1" dirty="0"/>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Ø"/>
            </a:pPr>
            <a:r>
              <a:rPr lang="en-US" sz="2400">
                <a:solidFill>
                  <a:schemeClr val="tx1"/>
                </a:solidFill>
              </a:rPr>
              <a:t>The .NET Framework is a software framework developed by Microsoft that runs primarily on windows.</a:t>
            </a:r>
            <a:endParaRPr lang="en-US" sz="2400">
              <a:solidFill>
                <a:schemeClr val="tx1"/>
              </a:solidFill>
            </a:endParaRPr>
          </a:p>
          <a:p>
            <a:pPr>
              <a:buFont typeface="Wingdings" panose="05000000000000000000" pitchFamily="2" charset="2"/>
              <a:buChar char="Ø"/>
            </a:pPr>
            <a:r>
              <a:rPr lang="en-US" sz="2400">
                <a:solidFill>
                  <a:schemeClr val="tx1"/>
                </a:solidFill>
              </a:rPr>
              <a:t>It includes a large library and provides language interoperability (each language can use code written in other languages).</a:t>
            </a:r>
            <a:endParaRPr lang="en-US" sz="2400">
              <a:solidFill>
                <a:schemeClr val="tx1"/>
              </a:solidFill>
            </a:endParaRPr>
          </a:p>
          <a:p>
            <a:pPr>
              <a:buFont typeface="Wingdings" panose="05000000000000000000" pitchFamily="2" charset="2"/>
              <a:buChar char="Ø"/>
            </a:pPr>
            <a:r>
              <a:rPr lang="en-US" sz="2400">
                <a:solidFill>
                  <a:schemeClr val="tx1"/>
                </a:solidFill>
              </a:rPr>
              <a:t>Programs written for the .NET Framework execute in a software environment known as the Common Language Runtime (CLR).</a:t>
            </a:r>
            <a:endParaRPr lang="en-US" sz="2400">
              <a:solidFill>
                <a:schemeClr val="tx1"/>
              </a:solidFill>
            </a:endParaRPr>
          </a:p>
          <a:p>
            <a:pPr>
              <a:buFont typeface="Wingdings" panose="05000000000000000000" pitchFamily="2" charset="2"/>
              <a:buChar char="Ø"/>
            </a:pPr>
            <a:r>
              <a:rPr lang="en-US" sz="2400">
                <a:solidFill>
                  <a:schemeClr val="tx1"/>
                </a:solidFill>
              </a:rPr>
              <a:t>The class library and the CLR together constitute the .NET Framework.</a:t>
            </a:r>
            <a:endParaRPr lang="en-US" sz="2400">
              <a:solidFill>
                <a:schemeClr val="tx1"/>
              </a:solidFill>
            </a:endParaRPr>
          </a:p>
          <a:p>
            <a:pPr>
              <a:buFont typeface="Wingdings" panose="05000000000000000000" pitchFamily="2" charset="2"/>
              <a:buChar char="Ø"/>
            </a:pPr>
            <a:r>
              <a:rPr lang="en-US" sz="2400">
                <a:solidFill>
                  <a:schemeClr val="tx1"/>
                </a:solidFill>
              </a:rPr>
              <a:t>Basically one can think runtime as an agent that manages code at execution time, providing core services such as memory management etc.</a:t>
            </a:r>
            <a:endParaRPr lang="en-US" sz="24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b="1"/>
              <a:t>.NET FRAMEWORK CLASS LIBRARY</a:t>
            </a:r>
            <a:endParaRPr lang="en-US" sz="4800" b="1"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solidFill>
                  <a:schemeClr val="tx1"/>
                </a:solidFill>
              </a:rPr>
              <a:t>The class library is object oriented.</a:t>
            </a:r>
            <a:endParaRPr lang="en-US">
              <a:solidFill>
                <a:schemeClr val="tx1"/>
              </a:solidFill>
            </a:endParaRPr>
          </a:p>
          <a:p>
            <a:pPr>
              <a:buFont typeface="Wingdings" panose="05000000000000000000" pitchFamily="2" charset="2"/>
              <a:buChar char="Ø"/>
            </a:pPr>
            <a:r>
              <a:rPr lang="en-US">
                <a:solidFill>
                  <a:schemeClr val="tx1"/>
                </a:solidFill>
              </a:rPr>
              <a:t>Rather than accomplishing common programming tasks such as data collection, Database connectivity and file access.</a:t>
            </a:r>
            <a:endParaRPr lang="en-US">
              <a:solidFill>
                <a:schemeClr val="tx1"/>
              </a:solidFill>
            </a:endParaRPr>
          </a:p>
          <a:p>
            <a:pPr>
              <a:buFont typeface="Wingdings" panose="05000000000000000000" pitchFamily="2" charset="2"/>
              <a:buChar char="Ø"/>
            </a:pPr>
            <a:r>
              <a:rPr lang="en-US">
                <a:solidFill>
                  <a:schemeClr val="tx1"/>
                </a:solidFill>
              </a:rPr>
              <a:t>In addition to these common tasks .NET framework is used to develop the following types of applications and services :-</a:t>
            </a:r>
            <a:endParaRPr lang="en-US">
              <a:solidFill>
                <a:schemeClr val="tx1"/>
              </a:solidFill>
            </a:endParaRPr>
          </a:p>
          <a:p>
            <a:pPr>
              <a:buFont typeface="Wingdings" panose="05000000000000000000" pitchFamily="2" charset="2"/>
              <a:buChar char="§"/>
            </a:pPr>
            <a:r>
              <a:rPr lang="en-US">
                <a:solidFill>
                  <a:schemeClr val="tx1"/>
                </a:solidFill>
              </a:rPr>
              <a:t>Console applications</a:t>
            </a:r>
            <a:endParaRPr lang="en-US">
              <a:solidFill>
                <a:schemeClr val="tx1"/>
              </a:solidFill>
            </a:endParaRPr>
          </a:p>
          <a:p>
            <a:pPr>
              <a:buFont typeface="Wingdings" panose="05000000000000000000" pitchFamily="2" charset="2"/>
              <a:buChar char="§"/>
            </a:pPr>
            <a:r>
              <a:rPr lang="en-US">
                <a:solidFill>
                  <a:schemeClr val="tx1"/>
                </a:solidFill>
              </a:rPr>
              <a:t>Windows GUI applications(windows Forms)</a:t>
            </a:r>
            <a:endParaRPr lang="en-US">
              <a:solidFill>
                <a:schemeClr val="tx1"/>
              </a:solidFill>
            </a:endParaRPr>
          </a:p>
          <a:p>
            <a:pPr>
              <a:buFont typeface="Wingdings" panose="05000000000000000000" pitchFamily="2" charset="2"/>
              <a:buChar char="§"/>
            </a:pPr>
            <a:r>
              <a:rPr lang="en-US">
                <a:solidFill>
                  <a:schemeClr val="tx1"/>
                </a:solidFill>
              </a:rPr>
              <a:t>ASP.NET applications (Web development) and etc.</a:t>
            </a:r>
            <a:endParaRPr 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b="1"/>
              <a:t>.NET FRAMEWORK OBJECTIVES</a:t>
            </a:r>
            <a:endParaRPr lang="en-US" sz="4800"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sz="2400">
                <a:solidFill>
                  <a:schemeClr val="tx1">
                    <a:lumMod val="95000"/>
                    <a:lumOff val="5000"/>
                  </a:schemeClr>
                </a:solidFill>
              </a:rPr>
              <a:t>Supports platform independent concepts</a:t>
            </a:r>
            <a:endParaRPr lang="en-US" sz="2400">
              <a:solidFill>
                <a:schemeClr val="tx1">
                  <a:lumMod val="95000"/>
                  <a:lumOff val="5000"/>
                </a:schemeClr>
              </a:solidFill>
            </a:endParaRPr>
          </a:p>
          <a:p>
            <a:pPr>
              <a:buFont typeface="Wingdings" panose="05000000000000000000" pitchFamily="2" charset="2"/>
              <a:buChar char="Ø"/>
            </a:pPr>
            <a:r>
              <a:rPr lang="en-US" sz="2400">
                <a:solidFill>
                  <a:schemeClr val="tx1">
                    <a:lumMod val="95000"/>
                    <a:lumOff val="5000"/>
                  </a:schemeClr>
                </a:solidFill>
              </a:rPr>
              <a:t>Supports language independent concepts</a:t>
            </a:r>
            <a:endParaRPr lang="en-US" sz="2400">
              <a:solidFill>
                <a:schemeClr val="tx1">
                  <a:lumMod val="95000"/>
                  <a:lumOff val="5000"/>
                </a:schemeClr>
              </a:solidFill>
            </a:endParaRPr>
          </a:p>
          <a:p>
            <a:pPr>
              <a:buFont typeface="Wingdings" panose="05000000000000000000" pitchFamily="2" charset="2"/>
              <a:buChar char="Ø"/>
            </a:pPr>
            <a:r>
              <a:rPr lang="en-US" sz="2400">
                <a:solidFill>
                  <a:schemeClr val="tx1">
                    <a:lumMod val="95000"/>
                    <a:lumOff val="5000"/>
                  </a:schemeClr>
                </a:solidFill>
              </a:rPr>
              <a:t>Supports language interoperability concepts</a:t>
            </a:r>
            <a:endParaRPr lang="en-US" sz="2400">
              <a:solidFill>
                <a:schemeClr val="tx1">
                  <a:lumMod val="95000"/>
                  <a:lumOff val="5000"/>
                </a:schemeClr>
              </a:solidFill>
            </a:endParaRPr>
          </a:p>
          <a:p>
            <a:pPr>
              <a:buFont typeface="Wingdings" panose="05000000000000000000" pitchFamily="2" charset="2"/>
              <a:buChar char="Ø"/>
            </a:pPr>
            <a:r>
              <a:rPr lang="en-US" sz="2400">
                <a:solidFill>
                  <a:schemeClr val="tx1">
                    <a:lumMod val="95000"/>
                    <a:lumOff val="5000"/>
                  </a:schemeClr>
                </a:solidFill>
              </a:rPr>
              <a:t>Supports pure OOPS concepts</a:t>
            </a:r>
            <a:endParaRPr lang="en-US" sz="2400">
              <a:solidFill>
                <a:schemeClr val="tx1">
                  <a:lumMod val="95000"/>
                  <a:lumOff val="5000"/>
                </a:schemeClr>
              </a:solidFill>
            </a:endParaRPr>
          </a:p>
          <a:p>
            <a:pPr>
              <a:buFont typeface="Wingdings" panose="05000000000000000000" pitchFamily="2" charset="2"/>
              <a:buChar char="Ø"/>
            </a:pPr>
            <a:r>
              <a:rPr lang="en-US" sz="2400">
                <a:solidFill>
                  <a:schemeClr val="tx1">
                    <a:lumMod val="95000"/>
                    <a:lumOff val="5000"/>
                  </a:schemeClr>
                </a:solidFill>
              </a:rPr>
              <a:t>Supports to work with databases</a:t>
            </a:r>
            <a:endParaRPr lang="en-US" sz="2400">
              <a:solidFill>
                <a:schemeClr val="tx1">
                  <a:lumMod val="95000"/>
                  <a:lumOff val="5000"/>
                </a:schemeClr>
              </a:solidFill>
            </a:endParaRPr>
          </a:p>
          <a:p>
            <a:pPr>
              <a:buFont typeface="Wingdings" panose="05000000000000000000" pitchFamily="2" charset="2"/>
              <a:buChar char="Ø"/>
            </a:pPr>
            <a:r>
              <a:rPr lang="en-US" sz="2400">
                <a:solidFill>
                  <a:schemeClr val="tx1">
                    <a:lumMod val="95000"/>
                    <a:lumOff val="5000"/>
                  </a:schemeClr>
                </a:solidFill>
              </a:rPr>
              <a:t>Supports to develop game programming</a:t>
            </a:r>
            <a:endParaRPr lang="en-US" sz="2400">
              <a:solidFill>
                <a:schemeClr val="tx1">
                  <a:lumMod val="95000"/>
                  <a:lumOff val="5000"/>
                </a:schemeClr>
              </a:solidFill>
            </a:endParaRPr>
          </a:p>
          <a:p>
            <a:pPr>
              <a:buFont typeface="Wingdings" panose="05000000000000000000" pitchFamily="2" charset="2"/>
              <a:buChar char="Ø"/>
            </a:pPr>
            <a:r>
              <a:rPr lang="en-US" sz="2400">
                <a:solidFill>
                  <a:schemeClr val="tx1">
                    <a:lumMod val="95000"/>
                    <a:lumOff val="5000"/>
                  </a:schemeClr>
                </a:solidFill>
              </a:rPr>
              <a:t>Supports to work with link programming(when link program is compiled then SQL for the database are automatically generated)</a:t>
            </a:r>
            <a:endParaRPr lang="en-US" sz="2400" dirty="0">
              <a:solidFill>
                <a:schemeClr val="tx1">
                  <a:lumMod val="95000"/>
                  <a:lumOff val="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31825" y="167640"/>
            <a:ext cx="10953750" cy="1066800"/>
          </a:xfrm>
        </p:spPr>
        <p:txBody>
          <a:bodyPr>
            <a:normAutofit/>
          </a:bodyPr>
          <a:lstStyle/>
          <a:p>
            <a:r>
              <a:rPr lang="en-US" sz="4000" b="1"/>
              <a:t>HOTEL MANAGEMENT</a:t>
            </a:r>
            <a:r>
              <a:rPr lang="en-IN" altLang="en-US" sz="4000" b="1"/>
              <a:t> INTRODUCTION</a:t>
            </a:r>
            <a:endParaRPr lang="en-IN" altLang="en-US" sz="4000" b="1" dirty="0"/>
          </a:p>
        </p:txBody>
      </p:sp>
      <p:sp>
        <p:nvSpPr>
          <p:cNvPr id="6" name="Text Placeholder 5"/>
          <p:cNvSpPr>
            <a:spLocks noGrp="1"/>
          </p:cNvSpPr>
          <p:nvPr>
            <p:ph sz="half" idx="1"/>
          </p:nvPr>
        </p:nvSpPr>
        <p:spPr>
          <a:xfrm>
            <a:off x="262890" y="1405890"/>
            <a:ext cx="10815320" cy="5284470"/>
          </a:xfrm>
        </p:spPr>
        <p:txBody>
          <a:bodyPr>
            <a:noAutofit/>
          </a:bodyPr>
          <a:lstStyle/>
          <a:p>
            <a:pPr marL="109855" indent="0">
              <a:buNone/>
            </a:pPr>
            <a:r>
              <a:rPr lang="en-US">
                <a:solidFill>
                  <a:schemeClr val="tx1"/>
                </a:solidFill>
              </a:rPr>
              <a:t>This project introduces THE HOTEL MANAGEMENT SYSTEM. It explains how seat booking is done in a hotel. Generally in a hotel seat booking in a hotelcan be of two types:Current Booking.Advanced Booking.</a:t>
            </a:r>
            <a:endParaRPr lang="en-US">
              <a:solidFill>
                <a:schemeClr val="tx1"/>
              </a:solidFill>
            </a:endParaRPr>
          </a:p>
          <a:p>
            <a:pPr marL="109855" indent="0">
              <a:buNone/>
            </a:pPr>
            <a:r>
              <a:rPr lang="en-US">
                <a:solidFill>
                  <a:schemeClr val="tx1"/>
                </a:solidFill>
              </a:rPr>
              <a:t>On the other hand there has to be a check out system for those seats which hadbeen booked before hands and are to be left out now.The Hotel Department maintains the seat availability and booking details in a certain Database. It contains the details of the different rooms available in that particular hotel, for instance there might be rooms with A.C, and non A.C. facilities which might further be classified into single, double and triple bedrooms.</a:t>
            </a:r>
            <a:endParaRPr lang="en-US">
              <a:solidFill>
                <a:schemeClr val="tx1"/>
              </a:solidFill>
            </a:endParaRPr>
          </a:p>
          <a:p>
            <a:pPr marL="109855" indent="0">
              <a:buNone/>
            </a:pPr>
            <a:r>
              <a:rPr lang="en-US">
                <a:solidFill>
                  <a:schemeClr val="tx1"/>
                </a:solidFill>
              </a:rPr>
              <a:t>The Database also consist a record of the seats that are already booked and theones yet to be booked.A bright feature of this software is the inclusion of The Time Scheduling feature, which makes it more user friendly, more efficient and provides it high flexibility.</a:t>
            </a:r>
            <a:endParaRPr 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039" y="680988"/>
            <a:ext cx="6541970" cy="637673"/>
          </a:xfrm>
        </p:spPr>
        <p:txBody>
          <a:bodyPr>
            <a:normAutofit fontScale="90000"/>
          </a:bodyPr>
          <a:lstStyle/>
          <a:p>
            <a:r>
              <a:rPr lang="en-US" sz="4800" b="1"/>
              <a:t>DATABASE DESIGN</a:t>
            </a:r>
            <a:endParaRPr lang="en-US" sz="4800" b="1" dirty="0"/>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12648" t="19875" r="12606"/>
          <a:stretch>
            <a:fillRect/>
          </a:stretch>
        </p:blipFill>
        <p:spPr>
          <a:xfrm>
            <a:off x="1197101" y="1863291"/>
            <a:ext cx="9660196" cy="4710547"/>
          </a:xfr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0202" y="3704122"/>
            <a:ext cx="6551596" cy="1066800"/>
          </a:xfrm>
        </p:spPr>
        <p:txBody>
          <a:bodyPr>
            <a:noAutofit/>
          </a:bodyPr>
          <a:lstStyle/>
          <a:p>
            <a:r>
              <a:rPr lang="en-US" sz="7200" b="1"/>
              <a:t>SNAPSHOTS OF THE PROJECT</a:t>
            </a:r>
            <a:endParaRPr lang="en-US" sz="7200" b="1"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a:t>LOGIN PAGE</a:t>
            </a:r>
            <a:endParaRPr lang="en-US" sz="4800" b="1" dirty="0"/>
          </a:p>
        </p:txBody>
      </p:sp>
      <p:pic>
        <p:nvPicPr>
          <p:cNvPr id="4" name="Content Placeholder 3" descr="Screenshot (520)"/>
          <p:cNvPicPr>
            <a:picLocks noChangeAspect="1"/>
          </p:cNvPicPr>
          <p:nvPr>
            <p:ph idx="1"/>
          </p:nvPr>
        </p:nvPicPr>
        <p:blipFill>
          <a:blip r:embed="rId1"/>
          <a:stretch>
            <a:fillRect/>
          </a:stretch>
        </p:blipFill>
        <p:spPr>
          <a:xfrm>
            <a:off x="1102995" y="1277620"/>
            <a:ext cx="9597390" cy="5250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a:t>SIGN UP PAGE</a:t>
            </a:r>
            <a:endParaRPr lang="en-US" sz="4800" b="1" dirty="0"/>
          </a:p>
        </p:txBody>
      </p:sp>
      <p:pic>
        <p:nvPicPr>
          <p:cNvPr id="3" name="Content Placeholder 2" descr="Screenshot (521)"/>
          <p:cNvPicPr>
            <a:picLocks noChangeAspect="1"/>
          </p:cNvPicPr>
          <p:nvPr>
            <p:ph idx="1"/>
          </p:nvPr>
        </p:nvPicPr>
        <p:blipFill>
          <a:blip r:embed="rId1"/>
          <a:stretch>
            <a:fillRect/>
          </a:stretch>
        </p:blipFill>
        <p:spPr>
          <a:xfrm>
            <a:off x="1162050" y="1174750"/>
            <a:ext cx="8804910"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0</TotalTime>
  <Words>3052</Words>
  <Application>WPS Presentation</Application>
  <PresentationFormat>Widescreen</PresentationFormat>
  <Paragraphs>62</Paragraphs>
  <Slides>14</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Bahnschrift SemiBold</vt:lpstr>
      <vt:lpstr>Microsoft YaHei</vt:lpstr>
      <vt:lpstr>Arial Unicode MS</vt:lpstr>
      <vt:lpstr>Calibri</vt:lpstr>
      <vt:lpstr>Blue Waves</vt:lpstr>
      <vt:lpstr>HOTEL MANAGEMENT SYSTEM</vt:lpstr>
      <vt:lpstr>.NET FRAMEWORK</vt:lpstr>
      <vt:lpstr>.NET FRAMEWORK CLASS LIBRARY</vt:lpstr>
      <vt:lpstr>.NET FRAMEWORK OBJECTIVES</vt:lpstr>
      <vt:lpstr>HOTEL MANAGEMENT</vt:lpstr>
      <vt:lpstr>DATABASE DESIGN</vt:lpstr>
      <vt:lpstr>SNAPSHOTS OF THE PROJECT</vt:lpstr>
      <vt:lpstr>LOGIN PAGE</vt:lpstr>
      <vt:lpstr>SIGN UP PAGE</vt:lpstr>
      <vt:lpstr>ADMIN PAGE</vt:lpstr>
      <vt:lpstr>ROOM TYPE &amp; ROOM CATEGORY</vt:lpstr>
      <vt:lpstr>HOTEL SERVICES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Sakshi Singh</dc:creator>
  <cp:lastModifiedBy>satya</cp:lastModifiedBy>
  <cp:revision>12</cp:revision>
  <dcterms:created xsi:type="dcterms:W3CDTF">2022-10-27T16:43:00Z</dcterms:created>
  <dcterms:modified xsi:type="dcterms:W3CDTF">2022-11-04T16:08:02Z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CV">
    <vt:lpwstr>829FE44370F343A7A64FFCC530C0A802</vt:lpwstr>
  </property>
  <property fmtid="{D5CDD505-2E9C-101B-9397-08002B2CF9AE}" pid="4" name="KSOProductBuildVer">
    <vt:lpwstr>1033-11.2.0.11214</vt:lpwstr>
  </property>
</Properties>
</file>